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TC Avant Garde Gothic" panose="020B0604020202020204" charset="0"/>
      <p:regular r:id="rId15"/>
    </p:embeddedFont>
    <p:embeddedFont>
      <p:font typeface="ITC Avant Garde Gothic Bold" panose="020B060402020202020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TT Fors" panose="020B0604020202020204" charset="0"/>
      <p:regular r:id="rId21"/>
    </p:embeddedFont>
    <p:embeddedFont>
      <p:font typeface="TT For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F8E8F-EF5D-4161-9FD0-B7E7FC7D1D38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4844-C79D-42EF-8CF4-D19762364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09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A4844-C79D-42EF-8CF4-D19762364DE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98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3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68150" y="0"/>
            <a:ext cx="6419850" cy="10287000"/>
            <a:chOff x="0" y="0"/>
            <a:chExt cx="99460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4603" cy="1593725"/>
            </a:xfrm>
            <a:custGeom>
              <a:avLst/>
              <a:gdLst/>
              <a:ahLst/>
              <a:cxnLst/>
              <a:rect l="l" t="t" r="r" b="b"/>
              <a:pathLst>
                <a:path w="994603" h="1593725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b="-25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444829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3708378" cy="1365126"/>
          </a:xfrm>
          <a:custGeom>
            <a:avLst/>
            <a:gdLst/>
            <a:ahLst/>
            <a:cxnLst/>
            <a:rect l="l" t="t" r="r" b="b"/>
            <a:pathLst>
              <a:path w="13708378" h="1365126">
                <a:moveTo>
                  <a:pt x="0" y="0"/>
                </a:moveTo>
                <a:lnTo>
                  <a:pt x="13708378" y="0"/>
                </a:lnTo>
                <a:lnTo>
                  <a:pt x="13708378" y="1365126"/>
                </a:lnTo>
                <a:lnTo>
                  <a:pt x="0" y="1365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63474" y="2676966"/>
            <a:ext cx="5474382" cy="15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</a:pPr>
            <a:r>
              <a:rPr lang="en-US" sz="5607" spc="-168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Social Startup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474" y="4981575"/>
            <a:ext cx="9763125" cy="79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1B3B5A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PROJECT NAME 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474" y="9181465"/>
            <a:ext cx="719465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Presented by [Your Name Here]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9150" y="3316293"/>
            <a:ext cx="688657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</a:pPr>
            <a:r>
              <a:rPr lang="en-US" sz="3599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Ecrir Ici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750" y="657225"/>
            <a:ext cx="14077950" cy="103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5"/>
              </a:lnSpc>
              <a:spcBef>
                <a:spcPct val="0"/>
              </a:spcBef>
            </a:pPr>
            <a:r>
              <a:rPr lang="en-US" sz="6755" spc="-202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Business Module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96801" y="2457450"/>
            <a:ext cx="8324850" cy="4476750"/>
            <a:chOff x="0" y="0"/>
            <a:chExt cx="1869241" cy="1005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575" y="8790940"/>
            <a:ext cx="83248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Team Vision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2295" y="2923148"/>
            <a:ext cx="13623409" cy="139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  <a:spcBef>
                <a:spcPct val="0"/>
              </a:spcBef>
            </a:pPr>
            <a:r>
              <a:rPr lang="en-US" sz="4969" u="none" strike="noStrike" spc="-149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“We believe that youth can lead the change. Together, we build a better future.”</a:t>
            </a:r>
          </a:p>
        </p:txBody>
      </p:sp>
      <p:sp>
        <p:nvSpPr>
          <p:cNvPr id="4" name="Freeform 4"/>
          <p:cNvSpPr/>
          <p:nvPr/>
        </p:nvSpPr>
        <p:spPr>
          <a:xfrm>
            <a:off x="8537838" y="1057275"/>
            <a:ext cx="1212324" cy="934592"/>
          </a:xfrm>
          <a:custGeom>
            <a:avLst/>
            <a:gdLst/>
            <a:ahLst/>
            <a:cxnLst/>
            <a:rect l="l" t="t" r="r" b="b"/>
            <a:pathLst>
              <a:path w="1212324" h="934592">
                <a:moveTo>
                  <a:pt x="0" y="0"/>
                </a:moveTo>
                <a:lnTo>
                  <a:pt x="1212324" y="0"/>
                </a:lnTo>
                <a:lnTo>
                  <a:pt x="1212324" y="934592"/>
                </a:lnTo>
                <a:lnTo>
                  <a:pt x="0" y="93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332295" y="4611769"/>
            <a:ext cx="13623409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969"/>
              </a:lnSpc>
              <a:spcBef>
                <a:spcPct val="0"/>
              </a:spcBef>
            </a:pPr>
            <a:r>
              <a:rPr lang="ar-SA" sz="5400" dirty="0"/>
              <a:t>نحن نؤمن بأن الشباب قادرون على قيادة التغيير. معًا، نبني مستقبلاً أفضل.</a:t>
            </a:r>
            <a:endParaRPr lang="en-US" sz="4969" u="none" strike="noStrike" spc="-14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989" y="3618127"/>
            <a:ext cx="6886575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Thank You for Your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67989" y="5840628"/>
            <a:ext cx="6886575" cy="10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ar-SA" sz="8000" dirty="0"/>
              <a:t>شكراً لاهتمامكم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646452"/>
          </a:xfrm>
          <a:custGeom>
            <a:avLst/>
            <a:gdLst/>
            <a:ahLst/>
            <a:cxnLst/>
            <a:rect l="l" t="t" r="r" b="b"/>
            <a:pathLst>
              <a:path w="18288000" h="1646452">
                <a:moveTo>
                  <a:pt x="0" y="0"/>
                </a:moveTo>
                <a:lnTo>
                  <a:pt x="18288000" y="0"/>
                </a:lnTo>
                <a:lnTo>
                  <a:pt x="18288000" y="1646452"/>
                </a:lnTo>
                <a:lnTo>
                  <a:pt x="0" y="164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2" t="-14312" r="-1672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4857" y="1019175"/>
            <a:ext cx="13459629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</a:t>
            </a: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roduction / </a:t>
            </a:r>
            <a:r>
              <a:rPr lang="ar-EG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تقديم</a:t>
            </a: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 spc="-24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4857" y="4006215"/>
            <a:ext cx="16188415" cy="68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4"/>
              </a:lnSpc>
            </a:pPr>
            <a:r>
              <a:rPr lang="en-US" sz="4053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Presente votre projet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5078254"/>
            <a:chOff x="0" y="-9525"/>
            <a:chExt cx="11099800" cy="67710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Problem /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Understanding the Issue / </a:t>
              </a:r>
              <a:r>
                <a:rPr lang="ar-EG" sz="3199" u="none" strike="noStrike" spc="-95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فهم المشكلة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Many students face </a:t>
              </a:r>
              <a:r>
                <a:rPr lang="en-US" sz="2100" b="1">
                  <a:solidFill>
                    <a:srgbClr val="27496D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significant barriers</a:t>
              </a: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 in accessing essential resources, leading to educational disparities and negative impacts on their learning experiences and future opportunities.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441ACF-8F8F-1E42-F873-355D39E5D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64629"/>
            <a:ext cx="2962913" cy="1920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5078254"/>
            <a:chOff x="0" y="-9525"/>
            <a:chExt cx="11099800" cy="67710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74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Solution /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الحل المقترح</a:t>
              </a:r>
              <a:r>
                <a:rPr lang="en-GB" sz="8000" spc="-240" dirty="0">
                  <a:solidFill>
                    <a:srgbClr val="27496D"/>
                  </a:solidFill>
                  <a:latin typeface="ITC Avant Garde Gothic"/>
                </a:rPr>
                <a:t>	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Our Innovative Approach / </a:t>
              </a:r>
              <a:r>
                <a:rPr lang="ar-EG" sz="3199" u="none" strike="noStrike" spc="-95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نهجنا المبتكر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Our project offers a unique solution to connect students, teachers, and parents, enhancing communication and collaboration for better educational outcomes within our community.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064919"/>
            <a:ext cx="4010025" cy="3978116"/>
            <a:chOff x="0" y="-104775"/>
            <a:chExt cx="5346700" cy="5304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1765300"/>
              <a:ext cx="5346700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Our project focuses on </a:t>
              </a:r>
              <a:r>
                <a:rPr lang="en-US" sz="2100" b="1">
                  <a:solidFill>
                    <a:srgbClr val="27496D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empowering young people</a:t>
              </a: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 by providing them with the tools and resources needed to make a difference in their communities, fostering leadership and innovation.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5346700" cy="1198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Empowering Youth /</a:t>
              </a:r>
              <a:r>
                <a:rPr lang="ar-SA" sz="2800" dirty="0"/>
                <a:t>تمكين الشباب</a:t>
              </a:r>
              <a:endParaRPr lang="ar-EG" sz="2600" u="none" strike="noStrike" spc="-78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5143500"/>
            <a:ext cx="4010025" cy="3899535"/>
            <a:chOff x="0" y="0"/>
            <a:chExt cx="5346700" cy="5199380"/>
          </a:xfrm>
        </p:grpSpPr>
        <p:sp>
          <p:nvSpPr>
            <p:cNvPr id="6" name="TextBox 6"/>
            <p:cNvSpPr txBox="1"/>
            <p:nvPr/>
          </p:nvSpPr>
          <p:spPr>
            <a:xfrm>
              <a:off x="0" y="1765300"/>
              <a:ext cx="5346700" cy="3434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We aim to </a:t>
              </a:r>
              <a:r>
                <a:rPr lang="en-US" sz="2100" b="1">
                  <a:solidFill>
                    <a:srgbClr val="27496D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engage the community</a:t>
              </a: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 actively by involving local stakeholders and encouraging participation, which helps build a sense of ownership and pride in the project’s outcomes.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5346700" cy="123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Community Engagement / </a:t>
              </a:r>
              <a:r>
                <a:rPr lang="ar-SA" sz="2800" dirty="0"/>
                <a:t>مشاركة المجتمع</a:t>
              </a:r>
              <a:endParaRPr lang="ar-EG" sz="2600" u="none" strike="noStrike" spc="-78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50" y="659606"/>
            <a:ext cx="14051245" cy="2169319"/>
            <a:chOff x="0" y="-9525"/>
            <a:chExt cx="18734994" cy="28924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8734994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Social Impact / 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الأثر الإجتماعي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35200"/>
              <a:ext cx="1683919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839"/>
                </a:lnSpc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TT Fors"/>
                  <a:ea typeface="TT Fors"/>
                  <a:cs typeface="TT Fors"/>
                  <a:sym typeface="TT Fors"/>
                </a:rPr>
                <a:t>Positive Changes We Create / </a:t>
              </a:r>
              <a:r>
                <a:rPr lang="ar-SA" sz="3200" dirty="0"/>
                <a:t>التغييرات الإيجابية التي نحدثها</a:t>
              </a:r>
              <a:endParaRPr lang="ar-EG" sz="3199" u="none" strike="noStrike" spc="-95" dirty="0">
                <a:solidFill>
                  <a:srgbClr val="1B3B5A"/>
                </a:solidFill>
                <a:latin typeface="TT Fors"/>
                <a:ea typeface="TT Fors"/>
                <a:cs typeface="TT Fors"/>
                <a:sym typeface="TT Fors"/>
                <a:rtl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68150" y="2495550"/>
            <a:ext cx="5699691" cy="3065051"/>
            <a:chOff x="0" y="0"/>
            <a:chExt cx="1869241" cy="1005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68150" y="6016406"/>
            <a:ext cx="5699691" cy="3065051"/>
            <a:chOff x="0" y="0"/>
            <a:chExt cx="1869241" cy="10051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5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964" y="657225"/>
            <a:ext cx="8388636" cy="205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Target Audience /</a:t>
            </a:r>
            <a:r>
              <a:rPr lang="ar-SA" sz="8000" dirty="0">
                <a:solidFill>
                  <a:schemeClr val="tx2"/>
                </a:solidFill>
              </a:rPr>
              <a:t>الفئة المستهدفة</a:t>
            </a:r>
            <a:endParaRPr lang="ar-EG" sz="8000" spc="-240" dirty="0">
              <a:solidFill>
                <a:schemeClr val="tx2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1225" y="5355141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665034"/>
            <a:ext cx="4010025" cy="1266825"/>
            <a:chOff x="0" y="0"/>
            <a:chExt cx="5346700" cy="16891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Our project directly benefits students by providing resources.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Students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353425"/>
            <a:ext cx="4010025" cy="1266825"/>
            <a:chOff x="0" y="0"/>
            <a:chExt cx="5346700" cy="168910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Educators gain tools to enhance their teaching effectiveness.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Teachers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665034"/>
            <a:ext cx="4010025" cy="1266825"/>
            <a:chOff x="0" y="0"/>
            <a:chExt cx="5346700" cy="168910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The initiative enables parents to stay informed about education.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Parents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8353425"/>
            <a:ext cx="4010025" cy="1266825"/>
            <a:chOff x="0" y="0"/>
            <a:chExt cx="5346700" cy="168910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The project fosters an improved educational environment for all.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Schools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1000" y="4998156"/>
            <a:ext cx="14907864" cy="0"/>
          </a:xfrm>
          <a:prstGeom prst="line">
            <a:avLst/>
          </a:prstGeom>
          <a:ln w="19050" cap="flat">
            <a:solidFill>
              <a:srgbClr val="2749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28600" y="4836231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425" y="4836231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58250" y="4845756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657225"/>
            <a:ext cx="14077950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Implementation Plan / </a:t>
            </a:r>
            <a:r>
              <a:rPr lang="ar-EG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خطة التنفيذ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FF313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Planning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>
                <a:solidFill>
                  <a:srgbClr val="FF3131"/>
                </a:solidFill>
                <a:latin typeface="TT Fors Bold"/>
                <a:ea typeface="TT Fors Bold"/>
                <a:cs typeface="TT Fors Bold"/>
                <a:sym typeface="TT Fors Bold"/>
              </a:rPr>
              <a:t>Initial project planning and team organization to establish roles and responsibilities.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425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0097B2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3425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>
                <a:solidFill>
                  <a:srgbClr val="0097B2"/>
                </a:solidFill>
                <a:latin typeface="TT Fors Bold"/>
                <a:ea typeface="TT Fors Bold"/>
                <a:cs typeface="TT Fors Bold"/>
                <a:sym typeface="TT Fors Bold"/>
              </a:rPr>
              <a:t>Conducting trial runs to refine processes and gather feedback for improvements.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825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00BF63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8250" y="5722056"/>
            <a:ext cx="3181350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>
                <a:solidFill>
                  <a:srgbClr val="00BF63"/>
                </a:solidFill>
                <a:latin typeface="TT Fors Bold"/>
                <a:ea typeface="TT Fors Bold"/>
                <a:cs typeface="TT Fors Bold"/>
                <a:sym typeface="TT Fors Bold"/>
              </a:rPr>
              <a:t>Official project launch, promoting the initiative to the target audience and community.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8095422" cy="308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Resources Needed /</a:t>
            </a:r>
            <a:r>
              <a:rPr lang="ar-AE" sz="8000" spc="-240" dirty="0">
                <a:solidFill>
                  <a:srgbClr val="27496D"/>
                </a:solidFill>
                <a:latin typeface="ITC Avant Garde Gothic"/>
              </a:rPr>
              <a:t>الموارد المطلوبة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2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1225" y="5355141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586453"/>
            <a:ext cx="4010025" cy="1297047"/>
            <a:chOff x="0" y="-104775"/>
            <a:chExt cx="5346700" cy="172939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41045"/>
              <a:ext cx="5346700" cy="88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الدعم من الأفراد ذوي الخبرة يساعد في توجيه </a:t>
              </a:r>
              <a:r>
                <a:rPr lang="ar-AE"/>
                <a:t>مشروعنا.</a:t>
              </a:r>
              <a:endParaRPr lang="en-US" dirty="0">
                <a:sym typeface="TT For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>
                  <a:sym typeface="ITC Avant Garde Gothic"/>
                </a:rPr>
                <a:t>Team &amp; Mentors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274844"/>
            <a:ext cx="4010025" cy="1283517"/>
            <a:chOff x="0" y="-104775"/>
            <a:chExt cx="5346700" cy="171135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41045"/>
              <a:ext cx="5346700" cy="83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نحن بحاجة </a:t>
              </a:r>
              <a:r>
                <a:rPr lang="ar-AE"/>
                <a:t>إلى موارد </a:t>
              </a:r>
              <a:r>
                <a:rPr lang="ar-AE" dirty="0"/>
                <a:t>مثل الإمدادات والتكنولوجيا </a:t>
              </a:r>
              <a:r>
                <a:rPr lang="ar-AE"/>
                <a:t>للنجاح.</a:t>
              </a:r>
              <a:endParaRPr lang="en-US" dirty="0">
                <a:sym typeface="TT For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>
                  <a:sym typeface="ITC Avant Garde Gothic"/>
                </a:rPr>
                <a:t>Materials &amp; Tools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586453"/>
            <a:ext cx="4010025" cy="1283517"/>
            <a:chOff x="0" y="-104775"/>
            <a:chExt cx="5346700" cy="171135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41045"/>
              <a:ext cx="5346700" cy="407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التمويل ضروري لتنفيذ مشروعنا </a:t>
              </a:r>
              <a:r>
                <a:rPr lang="ar-AE"/>
                <a:t>بفعالية.</a:t>
              </a:r>
              <a:endParaRPr lang="en-US" dirty="0">
                <a:sym typeface="TT For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>
                  <a:sym typeface="ITC Avant Garde Gothic"/>
                </a:rPr>
                <a:t>Financial Support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8274844"/>
            <a:ext cx="4010025" cy="1297047"/>
            <a:chOff x="0" y="-104775"/>
            <a:chExt cx="5346700" cy="172939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41045"/>
              <a:ext cx="5346700" cy="83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التعاون مع المنظمات المحلية يوسع تأثيرنا ومدى </a:t>
              </a:r>
              <a:r>
                <a:rPr lang="ar-AE"/>
                <a:t>وصولنا.</a:t>
              </a:r>
              <a:endParaRPr lang="en-US" dirty="0">
                <a:sym typeface="TT For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>
                  <a:sym typeface="ITC Avant Garde Gothic"/>
                </a:rPr>
                <a:t>Partnerships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6750" y="7750969"/>
            <a:ext cx="6886575" cy="43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Lack of Resources /</a:t>
            </a:r>
            <a:r>
              <a:rPr lang="ar-SA" sz="2400" b="1" dirty="0"/>
              <a:t>• نقص التمويل المستمر</a:t>
            </a:r>
            <a:endParaRPr lang="en-GB" sz="2400" b="1" dirty="0"/>
          </a:p>
        </p:txBody>
      </p:sp>
      <p:sp>
        <p:nvSpPr>
          <p:cNvPr id="7" name="TextBox 7"/>
          <p:cNvSpPr txBox="1"/>
          <p:nvPr/>
        </p:nvSpPr>
        <p:spPr>
          <a:xfrm>
            <a:off x="9296400" y="7750969"/>
            <a:ext cx="6886575" cy="4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Community Engagement /</a:t>
            </a:r>
            <a:r>
              <a:rPr lang="ar-SA" sz="2800" b="1" dirty="0"/>
              <a:t>مشاركة المجتمع</a:t>
            </a:r>
            <a:endParaRPr lang="ar-EG" sz="2600" b="1" u="none" strike="noStrike" spc="-78" dirty="0">
              <a:solidFill>
                <a:srgbClr val="1B3B5A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666750"/>
            <a:ext cx="14077950" cy="86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643"/>
              </a:lnSpc>
              <a:spcBef>
                <a:spcPct val="0"/>
              </a:spcBef>
            </a:pPr>
            <a:r>
              <a:rPr lang="en-US" sz="6643" u="none" strike="noStrike" spc="-199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Challenges &amp; Risks /</a:t>
            </a:r>
            <a:r>
              <a:rPr lang="ar-SA" sz="6600" dirty="0">
                <a:solidFill>
                  <a:schemeClr val="tx2"/>
                </a:solidFill>
                <a:latin typeface="Roboto" panose="02000000000000000000" pitchFamily="2" charset="0"/>
              </a:rPr>
              <a:t> التحديات والمخاطر</a:t>
            </a:r>
            <a:endParaRPr lang="ar-EG" sz="6643" u="none" strike="noStrike" spc="-19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66750" y="2457450"/>
            <a:ext cx="8324850" cy="4476750"/>
            <a:chOff x="0" y="0"/>
            <a:chExt cx="1869241" cy="1005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2457450"/>
            <a:ext cx="8324850" cy="4476750"/>
            <a:chOff x="0" y="0"/>
            <a:chExt cx="1869241" cy="1005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381</Words>
  <Application>Microsoft Office PowerPoint</Application>
  <PresentationFormat>Custom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ITC Avant Garde Gothic</vt:lpstr>
      <vt:lpstr>Aptos</vt:lpstr>
      <vt:lpstr>TT Fors</vt:lpstr>
      <vt:lpstr>ITC Avant Garde Gothic Bold</vt:lpstr>
      <vt:lpstr>Roboto</vt:lpstr>
      <vt:lpstr>Calibri</vt:lpstr>
      <vt:lpstr>TT Fors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Social Startup Project</dc:title>
  <dc:description>Presentation - Social Startup Project</dc:description>
  <cp:lastModifiedBy>Mohammed Belmal</cp:lastModifiedBy>
  <cp:revision>2</cp:revision>
  <dcterms:created xsi:type="dcterms:W3CDTF">2006-08-16T00:00:00Z</dcterms:created>
  <dcterms:modified xsi:type="dcterms:W3CDTF">2025-11-11T21:17:48Z</dcterms:modified>
  <dc:identifier>DAG4TnUoMuw</dc:identifier>
</cp:coreProperties>
</file>